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5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7" r:id="rId9"/>
    <p:sldId id="263" r:id="rId10"/>
    <p:sldId id="264" r:id="rId11"/>
    <p:sldId id="265" r:id="rId12"/>
    <p:sldId id="266" r:id="rId13"/>
    <p:sldId id="268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08"/>
    <p:restoredTop sz="94636"/>
  </p:normalViewPr>
  <p:slideViewPr>
    <p:cSldViewPr snapToGrid="0" snapToObjects="1">
      <p:cViewPr varScale="1">
        <p:scale>
          <a:sx n="88" d="100"/>
          <a:sy n="88" d="100"/>
        </p:scale>
        <p:origin x="944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B053941-7974-DB46-A952-146681F3E85B}" type="datetimeFigureOut">
              <a:rPr lang="en-US" smtClean="0"/>
              <a:t>5/2/21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0181917-41AC-9D4C-93E0-BA33EE82F0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636682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0181917-41AC-9D4C-93E0-BA33EE82F06C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890580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7BCD53-CE44-304C-942F-3EEADCC579A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9EED949-3EE0-4844-9A80-F0569BE436B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A944D7B-6D9C-9444-99C9-95BA09418E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09774C-C0F1-3B42-B139-168D0895FA47}" type="datetimeFigureOut">
              <a:rPr lang="en-US" smtClean="0"/>
              <a:t>5/2/21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06DDDC1-BAC2-1B42-BFF7-B920C89FFE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1500B94-ACF9-9243-A6BF-F449460AFC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BB28BA-C61C-0C4C-A780-1AEC4486E2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49621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A73C8A-04A0-A64B-9E6B-71A40D3DF4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318D36B-1C35-A14E-876D-E4141968114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694B325-D1A3-E44B-8584-C70B484607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09774C-C0F1-3B42-B139-168D0895FA47}" type="datetimeFigureOut">
              <a:rPr lang="en-US" smtClean="0"/>
              <a:t>5/2/21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41642D-B787-814E-A368-259EBFE5E5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A661391-3E94-954B-9468-39195C1AAB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BB28BA-C61C-0C4C-A780-1AEC4486E2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072056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D605E7A-F120-1D47-A38E-173C89E4EDA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E8CC7CF-B43F-D445-A536-3A1B1EBB4B6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4C9991D-31F6-EC40-BB94-B4594C07D8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09774C-C0F1-3B42-B139-168D0895FA47}" type="datetimeFigureOut">
              <a:rPr lang="en-US" smtClean="0"/>
              <a:t>5/2/21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EE9FB6-B05D-1945-AFC6-C18E4B0015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BCAE6D3-099D-4043-939E-46D0E109AE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BB28BA-C61C-0C4C-A780-1AEC4486E2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59687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1718A3-7FB1-8C4F-8656-8BECD38C11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59BD7C-F29B-F540-A74E-68ED230B70D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6B44CC9-610D-E448-8FD3-CBCC37BA6A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09774C-C0F1-3B42-B139-168D0895FA47}" type="datetimeFigureOut">
              <a:rPr lang="en-US" smtClean="0"/>
              <a:t>5/2/21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B02E360-4E2D-3144-B3E1-BA2AC41DA7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4C4E9D1-2606-4849-B071-13A74DE4A6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BB28BA-C61C-0C4C-A780-1AEC4486E2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7456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4B16D9-5458-4544-BE01-52E3CD92C3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C9B8CE1-365C-AA4B-AABE-3B31AFD5C8A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FD7A93C-DD29-0C4B-B197-8F08DE0F92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09774C-C0F1-3B42-B139-168D0895FA47}" type="datetimeFigureOut">
              <a:rPr lang="en-US" smtClean="0"/>
              <a:t>5/2/21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F655F3C-479B-004F-9018-A84D1FF2BB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F5B42DF-7E66-6E4A-8B46-74F8885752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BB28BA-C61C-0C4C-A780-1AEC4486E2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63517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C4130E-005F-334D-BB48-523C1F996D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461D06-A45F-1443-A0FC-252CBEDB0D0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103CB30-22FC-054B-AA46-846FAD23800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62CC91E-863C-0549-B771-4252252B1F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09774C-C0F1-3B42-B139-168D0895FA47}" type="datetimeFigureOut">
              <a:rPr lang="en-US" smtClean="0"/>
              <a:t>5/2/21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A987BE1-9D4C-4542-B5D7-4D32848B1E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75DB88B-7889-A647-B1C1-7A98AC1649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BB28BA-C61C-0C4C-A780-1AEC4486E2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7585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202983-E232-424D-A3CB-F8AC4712A4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4D85E4D-3770-2245-9896-F1352160D4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BF1675B-BDEC-6C4C-869E-6F5093DF5D1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63789C8-D532-5F48-AAD8-1E8200BF465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4757C6B-4F89-F74E-974C-CB1BDFF1F73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F2E5920-8BBE-2E4A-9905-B7F5BC902F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09774C-C0F1-3B42-B139-168D0895FA47}" type="datetimeFigureOut">
              <a:rPr lang="en-US" smtClean="0"/>
              <a:t>5/2/21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26F137C-C784-E748-BEC5-1AA7AB6525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8A1A0B6-4533-C14C-9DD8-9DB617CC4E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BB28BA-C61C-0C4C-A780-1AEC4486E2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5201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8AD687-3CAB-0D48-BBBB-B24712E414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9903D4A-BCA2-E746-974F-5C3A9AC7F7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09774C-C0F1-3B42-B139-168D0895FA47}" type="datetimeFigureOut">
              <a:rPr lang="en-US" smtClean="0"/>
              <a:t>5/2/21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05128BC-8C33-8F4D-9888-430F10E9C0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29B3E8E-1348-FE43-B8F8-8068EF1984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BB28BA-C61C-0C4C-A780-1AEC4486E2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81636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3E37D2D-3B22-B544-8B4A-A0B4506DAB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09774C-C0F1-3B42-B139-168D0895FA47}" type="datetimeFigureOut">
              <a:rPr lang="en-US" smtClean="0"/>
              <a:t>5/2/21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21ABE60-FC47-AF4C-A2B4-AD618189E2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231D0C-0B53-1B4B-9FEB-4CBA5E910E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BB28BA-C61C-0C4C-A780-1AEC4486E2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252238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783313-A4DF-1E45-BE0D-CB4D6E17FA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DD1D8E-36F3-DD4F-A946-135A96F6A6F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F541192-06A7-6448-A27C-EAEAB44C2BB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CA44624-43C4-CE41-BE86-1295EDDD95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09774C-C0F1-3B42-B139-168D0895FA47}" type="datetimeFigureOut">
              <a:rPr lang="en-US" smtClean="0"/>
              <a:t>5/2/21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8DB07CF-B388-4D42-99AF-D631219B26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BF7A83B-E642-E04C-B6EA-66281A537E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BB28BA-C61C-0C4C-A780-1AEC4486E2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431261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4EE973-BFA0-6843-8EF9-7E2D4DDDDE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A3D4B40-E3AC-9849-BFB5-5A3287EE6B5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7715031-D6CF-9A46-9F45-258FFE23DCA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BE83402-27EE-C04F-A0F8-EDE480EDEE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09774C-C0F1-3B42-B139-168D0895FA47}" type="datetimeFigureOut">
              <a:rPr lang="en-US" smtClean="0"/>
              <a:t>5/2/21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8E6DC1F-3F4A-F242-8989-35AEF95371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C8630A7-E495-5F42-A8D8-3E4CD80574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BB28BA-C61C-0C4C-A780-1AEC4486E2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94032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617D2D5-3689-B342-A261-73ED270150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E739556-C918-374F-8F2E-8186AB62DBC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A7337AF-E0AE-3D4E-BDAF-1A13C6D38BA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E09774C-C0F1-3B42-B139-168D0895FA47}" type="datetimeFigureOut">
              <a:rPr lang="en-US" smtClean="0"/>
              <a:t>5/2/21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5CB742D-D534-AD40-A846-214B736F803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9A265C3-F828-DD44-9337-12285A2CD88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CBB28BA-C61C-0C4C-A780-1AEC4486E2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61199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5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3CEC25-0BE1-1B44-9165-DD8F8F7A9E3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IBM Capstone Project NY and London Neighbourhoods</a:t>
            </a:r>
            <a:r>
              <a:rPr lang="en-GB" dirty="0">
                <a:effectLst/>
              </a:rPr>
              <a:t> 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7B7E407-EEAD-C54F-9299-0FD37012EF0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Analysis of Neighborhoods for setting up chains of restaurants and cafes in London and New York</a:t>
            </a:r>
          </a:p>
        </p:txBody>
      </p:sp>
    </p:spTree>
    <p:extLst>
      <p:ext uri="{BB962C8B-B14F-4D97-AF65-F5344CB8AC3E}">
        <p14:creationId xmlns:p14="http://schemas.microsoft.com/office/powerpoint/2010/main" val="95848524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48F75F-7AE1-3146-B419-E24511AD9C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New York </a:t>
            </a:r>
            <a:r>
              <a:rPr lang="en-US" dirty="0" err="1"/>
              <a:t>Neighbourhoods</a:t>
            </a:r>
            <a:r>
              <a:rPr lang="en-US" dirty="0"/>
              <a:t> of Interest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3A1BECA-5F42-C947-B368-531BCDD7833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5399"/>
          <a:stretch/>
        </p:blipFill>
        <p:spPr>
          <a:xfrm>
            <a:off x="2514600" y="1509714"/>
            <a:ext cx="1672513" cy="35814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54249E46-5A6F-924E-94A3-196DB90DAAE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4095"/>
          <a:stretch/>
        </p:blipFill>
        <p:spPr>
          <a:xfrm>
            <a:off x="4952495" y="1290638"/>
            <a:ext cx="1854511" cy="4214813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EB1F84D9-34F4-5146-9877-BEC0FEF8ABF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7065"/>
          <a:stretch/>
        </p:blipFill>
        <p:spPr>
          <a:xfrm>
            <a:off x="7300913" y="1509714"/>
            <a:ext cx="1538034" cy="218440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3E9D5540-9603-D445-92AA-02D92CE5E9F2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0193"/>
          <a:stretch/>
        </p:blipFill>
        <p:spPr>
          <a:xfrm>
            <a:off x="7200900" y="3760788"/>
            <a:ext cx="1638047" cy="1168060"/>
          </a:xfrm>
          <a:prstGeom prst="rect">
            <a:avLst/>
          </a:prstGeom>
        </p:spPr>
      </p:pic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894AD6E1-273D-9342-A716-0FADED04894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54251" y="5702298"/>
            <a:ext cx="10515600" cy="121761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1200" dirty="0"/>
              <a:t>Purple - Cluster 1 - Highest number of Restaurants </a:t>
            </a:r>
          </a:p>
          <a:p>
            <a:pPr marL="0" indent="0">
              <a:buNone/>
            </a:pPr>
            <a:r>
              <a:rPr lang="en-GB" sz="1200" dirty="0"/>
              <a:t>Light Green - Cluster 4 - Second highest number of restaurants and high concentration of cafes and bars</a:t>
            </a:r>
          </a:p>
          <a:p>
            <a:pPr marL="0" indent="0">
              <a:buNone/>
            </a:pPr>
            <a:r>
              <a:rPr lang="en-GB" sz="1200" dirty="0"/>
              <a:t>Orange - Cluster 5 - Medium number restaurants and a good number of cafes and coffee shops </a:t>
            </a:r>
          </a:p>
        </p:txBody>
      </p:sp>
    </p:spTree>
    <p:extLst>
      <p:ext uri="{BB962C8B-B14F-4D97-AF65-F5344CB8AC3E}">
        <p14:creationId xmlns:p14="http://schemas.microsoft.com/office/powerpoint/2010/main" val="102540896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F31058-E55A-3E46-88E3-99A0037767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London </a:t>
            </a:r>
            <a:r>
              <a:rPr lang="en-US" dirty="0" err="1"/>
              <a:t>Neighbourhoods</a:t>
            </a:r>
            <a:r>
              <a:rPr lang="en-US" dirty="0"/>
              <a:t> Map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80FC15FD-BFFE-7D41-B5AB-217EE25A5A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82663" y="5275262"/>
            <a:ext cx="10515600" cy="1217613"/>
          </a:xfrm>
        </p:spPr>
        <p:txBody>
          <a:bodyPr>
            <a:normAutofit fontScale="25000" lnSpcReduction="20000"/>
          </a:bodyPr>
          <a:lstStyle/>
          <a:p>
            <a:pPr marL="0" indent="0">
              <a:buNone/>
            </a:pPr>
            <a:r>
              <a:rPr lang="en-GB" sz="7200" dirty="0"/>
              <a:t>Purple - Cluster 1 - Highest number of Restaurants </a:t>
            </a:r>
          </a:p>
          <a:p>
            <a:pPr marL="0" indent="0">
              <a:buNone/>
            </a:pPr>
            <a:r>
              <a:rPr lang="en-GB" sz="7200" dirty="0"/>
              <a:t>Light Green - Cluster 4 - Second highest number of restaurants and high concentration of cafes and bars</a:t>
            </a:r>
          </a:p>
          <a:p>
            <a:pPr marL="0" indent="0">
              <a:buNone/>
            </a:pPr>
            <a:r>
              <a:rPr lang="en-GB" sz="7200" dirty="0"/>
              <a:t>Orange - Cluster 5 - Medium number restaurants and a good number of cafes and coffee shops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77B7589-01E8-D148-A5DF-4B5871435C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4261" y="1519237"/>
            <a:ext cx="5384351" cy="31813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981248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48F75F-7AE1-3146-B419-E24511AD9C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London </a:t>
            </a:r>
            <a:r>
              <a:rPr lang="en-US" dirty="0" err="1"/>
              <a:t>Neighbourhoods</a:t>
            </a:r>
            <a:r>
              <a:rPr lang="en-US" dirty="0"/>
              <a:t> of Interest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6C59DCD-DDAE-8D4B-B63E-772F4BB42EB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8934"/>
          <a:stretch/>
        </p:blipFill>
        <p:spPr>
          <a:xfrm>
            <a:off x="3595688" y="1419226"/>
            <a:ext cx="2100262" cy="14478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13F8D7B-96C2-CB40-840D-0237162FBFC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0109" t="92333"/>
          <a:stretch/>
        </p:blipFill>
        <p:spPr>
          <a:xfrm>
            <a:off x="1200150" y="1700213"/>
            <a:ext cx="2100262" cy="365125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F01807D7-D4FE-BA4D-B6A3-C3216A075013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0109" t="1900" b="92200"/>
          <a:stretch/>
        </p:blipFill>
        <p:spPr>
          <a:xfrm>
            <a:off x="1200150" y="1419226"/>
            <a:ext cx="2100262" cy="280987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95A9829B-A3C7-B945-B782-5B8095E853B2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5070" t="5585" b="31942"/>
          <a:stretch/>
        </p:blipFill>
        <p:spPr>
          <a:xfrm>
            <a:off x="5991226" y="1419226"/>
            <a:ext cx="2308226" cy="365760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10AC3CC2-6E7E-104F-854C-7A4F6244030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567738" y="1393826"/>
            <a:ext cx="2362200" cy="2946400"/>
          </a:xfrm>
          <a:prstGeom prst="rect">
            <a:avLst/>
          </a:prstGeom>
        </p:spPr>
      </p:pic>
      <p:sp>
        <p:nvSpPr>
          <p:cNvPr id="16" name="Content Placeholder 2">
            <a:extLst>
              <a:ext uri="{FF2B5EF4-FFF2-40B4-BE49-F238E27FC236}">
                <a16:creationId xmlns:a16="http://schemas.microsoft.com/office/drawing/2014/main" id="{09CAA0DD-6F32-7841-B0E5-1157D14CBD0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668588" y="5275262"/>
            <a:ext cx="10515600" cy="121761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1200" dirty="0"/>
              <a:t>Purple - Cluster 1 - Highest number of Restaurants </a:t>
            </a:r>
          </a:p>
          <a:p>
            <a:pPr marL="0" indent="0">
              <a:buNone/>
            </a:pPr>
            <a:r>
              <a:rPr lang="en-GB" sz="1200" dirty="0"/>
              <a:t>Light Green - Cluster 4 - Second highest number of restaurants and high concentration of cafes and bars</a:t>
            </a:r>
          </a:p>
          <a:p>
            <a:pPr marL="0" indent="0">
              <a:buNone/>
            </a:pPr>
            <a:r>
              <a:rPr lang="en-GB" sz="1200" dirty="0"/>
              <a:t>Orange - Cluster 5 - Medium number restaurants and a good number of cafes and coffee shops </a:t>
            </a:r>
          </a:p>
        </p:txBody>
      </p:sp>
    </p:spTree>
    <p:extLst>
      <p:ext uri="{BB962C8B-B14F-4D97-AF65-F5344CB8AC3E}">
        <p14:creationId xmlns:p14="http://schemas.microsoft.com/office/powerpoint/2010/main" val="399660076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567F73-68F8-9B42-AB4D-426DAA8677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752A4C-A44D-5A4A-A770-77CE3B73512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London has very few neighborhoods in cluster 1</a:t>
            </a:r>
          </a:p>
          <a:p>
            <a:r>
              <a:rPr lang="en-US" dirty="0"/>
              <a:t>New York has zero </a:t>
            </a:r>
            <a:r>
              <a:rPr lang="en-US" dirty="0" err="1"/>
              <a:t>neighbourhoods</a:t>
            </a:r>
            <a:r>
              <a:rPr lang="en-US" dirty="0"/>
              <a:t> in cluster 5</a:t>
            </a:r>
          </a:p>
          <a:p>
            <a:r>
              <a:rPr lang="en-US" dirty="0"/>
              <a:t>New York might be better suited for opening restaurant chain whilst London may be better for Café chain</a:t>
            </a:r>
          </a:p>
          <a:p>
            <a:r>
              <a:rPr lang="en-US" dirty="0"/>
              <a:t>Potential difficulty in analysis due to category types which might need better standardization</a:t>
            </a:r>
          </a:p>
          <a:p>
            <a:pPr lvl="1"/>
            <a:r>
              <a:rPr lang="en-US" dirty="0"/>
              <a:t>Pubs and bars are the same thing but due to cultural differences, are classed differently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576881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603835-1FBD-354D-B51E-E084B584A3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 Statement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D76A97-B250-8045-90AA-9DF5808BB0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New York and London are two of the biggest profile cities on the World</a:t>
            </a:r>
          </a:p>
          <a:p>
            <a:r>
              <a:rPr lang="en-US" dirty="0"/>
              <a:t>Setting up restaurant and café establishments in these cities would be costly but potentially very lucrative</a:t>
            </a:r>
          </a:p>
          <a:p>
            <a:r>
              <a:rPr lang="en-US" dirty="0"/>
              <a:t>Potential to give high global brand recognition</a:t>
            </a:r>
          </a:p>
          <a:p>
            <a:r>
              <a:rPr lang="en-US" dirty="0"/>
              <a:t>Where exactly to open these establishments, beyond the ‘</a:t>
            </a:r>
            <a:r>
              <a:rPr lang="en-US" dirty="0" err="1"/>
              <a:t>centre</a:t>
            </a:r>
            <a:r>
              <a:rPr lang="en-US" dirty="0"/>
              <a:t> of town’</a:t>
            </a:r>
          </a:p>
        </p:txBody>
      </p:sp>
    </p:spTree>
    <p:extLst>
      <p:ext uri="{BB962C8B-B14F-4D97-AF65-F5344CB8AC3E}">
        <p14:creationId xmlns:p14="http://schemas.microsoft.com/office/powerpoint/2010/main" val="215558182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A9DB7E-2944-0945-B21A-0A17A2ECE2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Approach to the Problem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668881-24EB-9940-844F-0E0D99BC2C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Foursquare (local venue information such as category)</a:t>
            </a:r>
          </a:p>
          <a:p>
            <a:r>
              <a:rPr lang="en-US" dirty="0"/>
              <a:t>Python</a:t>
            </a:r>
          </a:p>
          <a:p>
            <a:pPr lvl="1"/>
            <a:r>
              <a:rPr lang="en-US" dirty="0" err="1"/>
              <a:t>Categorise</a:t>
            </a:r>
            <a:r>
              <a:rPr lang="en-US" dirty="0"/>
              <a:t> </a:t>
            </a:r>
            <a:r>
              <a:rPr lang="en-US" dirty="0" err="1"/>
              <a:t>neighbourhoods</a:t>
            </a:r>
            <a:r>
              <a:rPr lang="en-US" dirty="0"/>
              <a:t> into clusters based on establishment type density</a:t>
            </a:r>
          </a:p>
          <a:p>
            <a:pPr lvl="1"/>
            <a:r>
              <a:rPr lang="en-US" dirty="0"/>
              <a:t>Map cities and </a:t>
            </a:r>
            <a:r>
              <a:rPr lang="en-US" dirty="0" err="1"/>
              <a:t>neighbourhoods</a:t>
            </a:r>
            <a:r>
              <a:rPr lang="en-US" dirty="0"/>
              <a:t> based on cluster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203001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43ECAC-4892-AE43-9BC3-14A71C57EC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Methodology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88FEBC-A787-7145-825C-116BA63558E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Data Sources – Web scraping (Beautiful Soup) public (Wikipedia) data to find names of </a:t>
            </a:r>
            <a:r>
              <a:rPr lang="en-US" dirty="0" err="1"/>
              <a:t>neighbourhoods</a:t>
            </a:r>
            <a:r>
              <a:rPr lang="en-US" dirty="0"/>
              <a:t> in NY and London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Find Geolocation Data for </a:t>
            </a:r>
            <a:r>
              <a:rPr lang="en-US" dirty="0" err="1"/>
              <a:t>Neighbourhoods</a:t>
            </a: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Use </a:t>
            </a:r>
            <a:r>
              <a:rPr lang="en-US" dirty="0" err="1"/>
              <a:t>neighbourhood</a:t>
            </a:r>
            <a:r>
              <a:rPr lang="en-US" dirty="0"/>
              <a:t> locations with Foursquare API to find venue information of each venue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Data Cleaning</a:t>
            </a:r>
          </a:p>
          <a:p>
            <a:pPr lvl="1"/>
            <a:r>
              <a:rPr lang="en-US" dirty="0"/>
              <a:t>Change venue types so different types of restaurant are restaurant only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Data preparation – create a profile for each </a:t>
            </a:r>
            <a:r>
              <a:rPr lang="en-US" dirty="0" err="1"/>
              <a:t>neighbourhood</a:t>
            </a:r>
            <a:r>
              <a:rPr lang="en-US" dirty="0"/>
              <a:t> with numbers of each type of establishment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8670143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0D8D45-7627-E64E-BDC3-B7B90E19EA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Methodology continued…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EA0B7C-C1A0-2544-BEDF-508A5CB0463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 startAt="6"/>
            </a:pPr>
            <a:r>
              <a:rPr lang="en-US" dirty="0"/>
              <a:t>K means Clustering – creates 5 cluster </a:t>
            </a:r>
            <a:r>
              <a:rPr lang="en-US" dirty="0" err="1"/>
              <a:t>centres</a:t>
            </a:r>
            <a:r>
              <a:rPr lang="en-US" dirty="0"/>
              <a:t> form the data</a:t>
            </a:r>
          </a:p>
          <a:p>
            <a:pPr lvl="1"/>
            <a:r>
              <a:rPr lang="en-US" dirty="0"/>
              <a:t>Algorithm sorts the </a:t>
            </a:r>
            <a:r>
              <a:rPr lang="en-US" dirty="0" err="1"/>
              <a:t>neighbourhoods</a:t>
            </a:r>
            <a:r>
              <a:rPr lang="en-US" dirty="0"/>
              <a:t> into these clusters (Euclidean distance)</a:t>
            </a:r>
          </a:p>
          <a:p>
            <a:pPr marL="514350" indent="-514350">
              <a:buFont typeface="+mj-lt"/>
              <a:buAutoNum type="arabicPeriod" startAt="7"/>
            </a:pPr>
            <a:r>
              <a:rPr lang="en-US" dirty="0"/>
              <a:t>Define cluster </a:t>
            </a:r>
            <a:r>
              <a:rPr lang="en-US" dirty="0" err="1"/>
              <a:t>centres</a:t>
            </a:r>
            <a:r>
              <a:rPr lang="en-US" dirty="0"/>
              <a:t> in terms of number of key establishments</a:t>
            </a:r>
          </a:p>
          <a:p>
            <a:pPr marL="514350" indent="-514350">
              <a:buFont typeface="+mj-lt"/>
              <a:buAutoNum type="arabicPeriod" startAt="7"/>
            </a:pPr>
            <a:r>
              <a:rPr lang="en-US" dirty="0"/>
              <a:t>Group </a:t>
            </a:r>
            <a:r>
              <a:rPr lang="en-US" dirty="0" err="1"/>
              <a:t>neighbourhoods</a:t>
            </a:r>
            <a:r>
              <a:rPr lang="en-US" dirty="0"/>
              <a:t> for full list of similar </a:t>
            </a:r>
            <a:r>
              <a:rPr lang="en-US" dirty="0" err="1"/>
              <a:t>neighbourhoods</a:t>
            </a:r>
            <a:endParaRPr lang="en-US" dirty="0"/>
          </a:p>
          <a:p>
            <a:pPr marL="514350" indent="-514350">
              <a:buFont typeface="+mj-lt"/>
              <a:buAutoNum type="arabicPeriod" startAt="7"/>
            </a:pPr>
            <a:r>
              <a:rPr lang="en-US" dirty="0"/>
              <a:t>Final report and recommendations</a:t>
            </a:r>
          </a:p>
          <a:p>
            <a:pPr marL="514350" indent="-514350">
              <a:buFont typeface="+mj-lt"/>
              <a:buAutoNum type="arabicPeriod" startAt="7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6230335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F9924F-0062-F04B-9D4E-6B456CBAD9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 – Cluster </a:t>
            </a:r>
            <a:r>
              <a:rPr lang="en-US" dirty="0" err="1"/>
              <a:t>Centres</a:t>
            </a:r>
            <a:endParaRPr lang="en-US" dirty="0"/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CF48BB26-C5CA-734F-BF97-A23CC4C03A1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867826690"/>
              </p:ext>
            </p:extLst>
          </p:nvPr>
        </p:nvGraphicFramePr>
        <p:xfrm>
          <a:off x="838200" y="1825625"/>
          <a:ext cx="10515597" cy="476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505199">
                  <a:extLst>
                    <a:ext uri="{9D8B030D-6E8A-4147-A177-3AD203B41FA5}">
                      <a16:colId xmlns:a16="http://schemas.microsoft.com/office/drawing/2014/main" val="3406035531"/>
                    </a:ext>
                  </a:extLst>
                </a:gridCol>
                <a:gridCol w="3505199">
                  <a:extLst>
                    <a:ext uri="{9D8B030D-6E8A-4147-A177-3AD203B41FA5}">
                      <a16:colId xmlns:a16="http://schemas.microsoft.com/office/drawing/2014/main" val="2722718897"/>
                    </a:ext>
                  </a:extLst>
                </a:gridCol>
                <a:gridCol w="3505199">
                  <a:extLst>
                    <a:ext uri="{9D8B030D-6E8A-4147-A177-3AD203B41FA5}">
                      <a16:colId xmlns:a16="http://schemas.microsoft.com/office/drawing/2014/main" val="396530007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err="1"/>
                        <a:t>Colour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Cluster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Characteristics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603683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Red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Cluster 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lowest number of Restaurants 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865269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Purple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Cluster 1</a:t>
                      </a:r>
                    </a:p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Highest number of Restaurants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9948497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Blue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Cluster 2</a:t>
                      </a:r>
                    </a:p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medium number of restaurants, no real prevalence of any other type of venue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3180086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Light Blue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Cluster 3</a:t>
                      </a:r>
                    </a:p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Second highest number of restaurants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858672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Light Green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Cluster 4</a:t>
                      </a:r>
                    </a:p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Second lowest number of restaurants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8723964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Orange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Cluster 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Medium number restaurant -, differentiated from Cluster 2 by having a significant number of cafes, pubs, and coffee shops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9207777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8041169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AEE55E-E71A-2646-8A65-44CBE9D8F2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 – Clusters of Interest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72815D-1EE3-B547-864E-95CE0BE670C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1217613"/>
          </a:xfrm>
        </p:spPr>
        <p:txBody>
          <a:bodyPr>
            <a:normAutofit fontScale="25000" lnSpcReduction="20000"/>
          </a:bodyPr>
          <a:lstStyle/>
          <a:p>
            <a:pPr marL="0" indent="0">
              <a:buNone/>
            </a:pPr>
            <a:r>
              <a:rPr lang="en-GB" sz="7200" dirty="0"/>
              <a:t>Purple - Cluster 1 - Highest number of Restaurants </a:t>
            </a:r>
          </a:p>
          <a:p>
            <a:pPr marL="0" indent="0">
              <a:buNone/>
            </a:pPr>
            <a:r>
              <a:rPr lang="en-GB" sz="7200" dirty="0"/>
              <a:t>Light Green - Cluster 4 - Second highest number of restaurants and high concentration of cafes and bars</a:t>
            </a:r>
          </a:p>
          <a:p>
            <a:pPr marL="0" indent="0">
              <a:buNone/>
            </a:pPr>
            <a:r>
              <a:rPr lang="en-GB" sz="7200" dirty="0"/>
              <a:t>Orange - Cluster 5 - Medium number restaurants and a good number of cafes and coffee shops </a:t>
            </a:r>
          </a:p>
          <a:p>
            <a:pPr marL="0" indent="0">
              <a:buNone/>
            </a:pPr>
            <a:endParaRPr lang="en-GB" sz="7200" dirty="0"/>
          </a:p>
          <a:p>
            <a:pPr marL="0" indent="0">
              <a:buNone/>
            </a:pPr>
            <a:r>
              <a:rPr lang="en-GB" sz="7200" dirty="0"/>
              <a:t>Cluster centre profiles (showing absolute numbers of each venue type):</a:t>
            </a:r>
          </a:p>
          <a:p>
            <a:pPr marL="0" indent="0">
              <a:buNone/>
            </a:pPr>
            <a:endParaRPr lang="en-GB" sz="72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9B1BB33-37E7-774F-A39B-FF2ABA15F3F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27587" y="3997325"/>
            <a:ext cx="2336800" cy="20066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F2CAB2E-9B31-B247-B70C-08EEA8260B4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17675" y="3959225"/>
            <a:ext cx="2413000" cy="20447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8DBD1BDC-4433-764E-B025-91E5994F56B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26337" y="3946525"/>
            <a:ext cx="2425700" cy="2108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23002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FCDC90-B75A-4744-AAC4-0E55A734F0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Recommendations for further consideration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EF2CBFB-F182-E94D-87B2-A81A3C163EF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From London and New York</a:t>
            </a:r>
          </a:p>
        </p:txBody>
      </p:sp>
    </p:spTree>
    <p:extLst>
      <p:ext uri="{BB962C8B-B14F-4D97-AF65-F5344CB8AC3E}">
        <p14:creationId xmlns:p14="http://schemas.microsoft.com/office/powerpoint/2010/main" val="201788973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F31058-E55A-3E46-88E3-99A0037767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New York </a:t>
            </a:r>
            <a:r>
              <a:rPr lang="en-US" dirty="0" err="1"/>
              <a:t>Neighbourhoods</a:t>
            </a:r>
            <a:r>
              <a:rPr lang="en-US" dirty="0"/>
              <a:t> Map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2E25F6F-BBAF-F74B-BE72-05004343A4F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2663" y="1690688"/>
            <a:ext cx="5509740" cy="3298825"/>
          </a:xfrm>
          <a:prstGeom prst="rect">
            <a:avLst/>
          </a:prstGeom>
        </p:spPr>
      </p:pic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80FC15FD-BFFE-7D41-B5AB-217EE25A5A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82663" y="5275262"/>
            <a:ext cx="10515600" cy="1217613"/>
          </a:xfrm>
        </p:spPr>
        <p:txBody>
          <a:bodyPr>
            <a:normAutofit fontScale="25000" lnSpcReduction="20000"/>
          </a:bodyPr>
          <a:lstStyle/>
          <a:p>
            <a:pPr marL="0" indent="0">
              <a:buNone/>
            </a:pPr>
            <a:r>
              <a:rPr lang="en-GB" sz="7200" dirty="0"/>
              <a:t>Purple - Cluster 1 - Highest number of Restaurants </a:t>
            </a:r>
          </a:p>
          <a:p>
            <a:pPr marL="0" indent="0">
              <a:buNone/>
            </a:pPr>
            <a:r>
              <a:rPr lang="en-GB" sz="7200" dirty="0"/>
              <a:t>Light Green - Cluster 4 - Second highest number of restaurants and high concentration of cafes and bars</a:t>
            </a:r>
          </a:p>
          <a:p>
            <a:pPr marL="0" indent="0">
              <a:buNone/>
            </a:pPr>
            <a:r>
              <a:rPr lang="en-GB" sz="7200" dirty="0"/>
              <a:t>Orange - Cluster 5 - Medium number restaurants and a good number of cafes and coffee shops </a:t>
            </a:r>
          </a:p>
        </p:txBody>
      </p:sp>
    </p:spTree>
    <p:extLst>
      <p:ext uri="{BB962C8B-B14F-4D97-AF65-F5344CB8AC3E}">
        <p14:creationId xmlns:p14="http://schemas.microsoft.com/office/powerpoint/2010/main" val="42401448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102</TotalTime>
  <Words>631</Words>
  <Application>Microsoft Macintosh PowerPoint</Application>
  <PresentationFormat>Widescreen</PresentationFormat>
  <Paragraphs>78</Paragraphs>
  <Slides>13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Arial</vt:lpstr>
      <vt:lpstr>Calibri</vt:lpstr>
      <vt:lpstr>Calibri Light</vt:lpstr>
      <vt:lpstr>Office Theme</vt:lpstr>
      <vt:lpstr>IBM Capstone Project NY and London Neighbourhoods </vt:lpstr>
      <vt:lpstr>Problem Statement</vt:lpstr>
      <vt:lpstr>Approach to the Problem</vt:lpstr>
      <vt:lpstr>Methodology</vt:lpstr>
      <vt:lpstr>Methodology continued…</vt:lpstr>
      <vt:lpstr>Results – Cluster Centres</vt:lpstr>
      <vt:lpstr>Results – Clusters of Interest</vt:lpstr>
      <vt:lpstr>Recommendations for further consideration</vt:lpstr>
      <vt:lpstr>New York Neighbourhoods Map</vt:lpstr>
      <vt:lpstr>New York Neighbourhoods of Interest</vt:lpstr>
      <vt:lpstr>London Neighbourhoods Map</vt:lpstr>
      <vt:lpstr>London Neighbourhoods of Interest</vt:lpstr>
      <vt:lpstr>Conclusions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IBM Capstone Project NY and London Neighbourhoods </dc:title>
  <dc:creator>Michael Davis</dc:creator>
  <cp:lastModifiedBy>Michael Davis</cp:lastModifiedBy>
  <cp:revision>9</cp:revision>
  <dcterms:created xsi:type="dcterms:W3CDTF">2021-05-02T12:57:16Z</dcterms:created>
  <dcterms:modified xsi:type="dcterms:W3CDTF">2021-05-02T14:47:04Z</dcterms:modified>
</cp:coreProperties>
</file>

<file path=docProps/thumbnail.jpeg>
</file>